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89930-CE26-4D52-A5D1-69AB17482BF1}" type="datetimeFigureOut">
              <a:rPr lang="en-GB" smtClean="0"/>
              <a:t>23/09/2013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53622-2F00-41A2-8C7C-765C0FDE3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236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EBD4-C7B7-4149-AA84-79330F9566C9}" type="datetime1">
              <a:rPr lang="en-GB" smtClean="0"/>
              <a:t>23/09/2013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28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38A29-159C-49BA-90E7-27D176CA758F}" type="datetime1">
              <a:rPr lang="en-GB" smtClean="0"/>
              <a:t>23/09/2013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352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5955-BDB5-4653-BBA8-51338BBCA535}" type="datetime1">
              <a:rPr lang="en-GB" smtClean="0"/>
              <a:t>23/09/2013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56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3D5-F53F-43BB-8BD5-8E80997CC56F}" type="datetime1">
              <a:rPr lang="en-GB" smtClean="0"/>
              <a:t>23/09/2013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79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9393-5A2F-48AA-A086-F0BAFC29D46D}" type="datetime1">
              <a:rPr lang="en-GB" smtClean="0"/>
              <a:t>23/09/2013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17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D634-A545-41A4-AC3F-15FC03309047}" type="datetime1">
              <a:rPr lang="en-GB" smtClean="0"/>
              <a:t>23/09/2013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267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7AFA7-BE9A-4BBA-9FB7-47DFAE8B0062}" type="datetime1">
              <a:rPr lang="en-GB" smtClean="0"/>
              <a:t>23/09/2013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838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FBB0-DC2D-4991-A5A5-E2B0CF8341B2}" type="datetime1">
              <a:rPr lang="en-GB" smtClean="0"/>
              <a:t>23/09/2013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36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3B2B-4E07-4E9C-9BD2-45E85E0F0F2A}" type="datetime1">
              <a:rPr lang="en-GB" smtClean="0"/>
              <a:t>23/09/2013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02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B979-A5F9-43C3-9497-AB1D8F09A6EC}" type="datetime1">
              <a:rPr lang="en-GB" smtClean="0"/>
              <a:t>23/09/2013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411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5916-E83F-476E-86CB-A8686E12918D}" type="datetime1">
              <a:rPr lang="en-GB" smtClean="0"/>
              <a:t>23/09/2013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48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F295D-BB66-4D7E-B052-EDB17D9B580D}" type="datetime1">
              <a:rPr lang="en-GB" smtClean="0"/>
              <a:t>23/09/2013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234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Leading</a:t>
            </a:r>
            <a:r>
              <a:rPr lang="pt-PT" dirty="0" smtClean="0"/>
              <a:t> a </a:t>
            </a:r>
            <a:r>
              <a:rPr lang="pt-PT" dirty="0" err="1" smtClean="0"/>
              <a:t>correction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err="1" smtClean="0"/>
              <a:t>How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leading</a:t>
            </a:r>
            <a:r>
              <a:rPr lang="pt-PT" dirty="0" smtClean="0"/>
              <a:t> a </a:t>
            </a:r>
            <a:r>
              <a:rPr lang="pt-PT" dirty="0" err="1" smtClean="0"/>
              <a:t>correction</a:t>
            </a:r>
            <a:r>
              <a:rPr lang="pt-PT" dirty="0" smtClean="0"/>
              <a:t> similar to </a:t>
            </a:r>
            <a:r>
              <a:rPr lang="pt-PT" dirty="0" err="1" smtClean="0"/>
              <a:t>chairing</a:t>
            </a:r>
            <a:r>
              <a:rPr lang="pt-PT" dirty="0" smtClean="0"/>
              <a:t> a meeting?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22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>
                <a:solidFill>
                  <a:srgbClr val="0070C0"/>
                </a:solidFill>
              </a:rPr>
              <a:t>Controlling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decision-making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PT" dirty="0" err="1" smtClean="0"/>
              <a:t>Well</a:t>
            </a:r>
            <a:r>
              <a:rPr lang="pt-PT" dirty="0" smtClean="0"/>
              <a:t>, </a:t>
            </a:r>
            <a:r>
              <a:rPr lang="pt-PT" dirty="0" err="1" smtClean="0"/>
              <a:t>it</a:t>
            </a:r>
            <a:r>
              <a:rPr lang="pt-PT" dirty="0" smtClean="0"/>
              <a:t> </a:t>
            </a:r>
            <a:r>
              <a:rPr lang="pt-PT" dirty="0" err="1" smtClean="0"/>
              <a:t>seems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we</a:t>
            </a:r>
            <a:r>
              <a:rPr lang="pt-PT" dirty="0" smtClean="0"/>
              <a:t> are </a:t>
            </a:r>
            <a:r>
              <a:rPr lang="pt-PT" dirty="0" err="1" smtClean="0"/>
              <a:t>broadly</a:t>
            </a:r>
            <a:r>
              <a:rPr lang="pt-PT" dirty="0" smtClean="0"/>
              <a:t> in </a:t>
            </a:r>
            <a:r>
              <a:rPr lang="pt-PT" dirty="0" err="1" smtClean="0"/>
              <a:t>agreement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…</a:t>
            </a:r>
          </a:p>
          <a:p>
            <a:r>
              <a:rPr lang="pt-PT" dirty="0" err="1" smtClean="0"/>
              <a:t>So</a:t>
            </a:r>
            <a:r>
              <a:rPr lang="pt-PT" dirty="0" smtClean="0"/>
              <a:t>, </a:t>
            </a:r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all</a:t>
            </a:r>
            <a:r>
              <a:rPr lang="pt-PT" dirty="0" smtClean="0"/>
              <a:t> </a:t>
            </a:r>
            <a:r>
              <a:rPr lang="pt-PT" dirty="0" err="1" smtClean="0"/>
              <a:t>agree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…</a:t>
            </a:r>
          </a:p>
          <a:p>
            <a:r>
              <a:rPr lang="pt-PT" dirty="0" err="1" smtClean="0"/>
              <a:t>So</a:t>
            </a:r>
            <a:r>
              <a:rPr lang="pt-PT" dirty="0" smtClean="0"/>
              <a:t>, </a:t>
            </a:r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don’t</a:t>
            </a:r>
            <a:r>
              <a:rPr lang="pt-PT" dirty="0" smtClean="0"/>
              <a:t> </a:t>
            </a:r>
            <a:r>
              <a:rPr lang="pt-PT" dirty="0" err="1" smtClean="0"/>
              <a:t>agree</a:t>
            </a:r>
            <a:r>
              <a:rPr lang="pt-PT" dirty="0" smtClean="0"/>
              <a:t> </a:t>
            </a:r>
            <a:r>
              <a:rPr lang="pt-PT" dirty="0" err="1" smtClean="0"/>
              <a:t>at</a:t>
            </a:r>
            <a:r>
              <a:rPr lang="pt-PT" dirty="0" smtClean="0"/>
              <a:t> </a:t>
            </a:r>
            <a:r>
              <a:rPr lang="pt-PT" dirty="0" err="1" smtClean="0"/>
              <a:t>all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answers</a:t>
            </a:r>
            <a:r>
              <a:rPr lang="pt-PT" dirty="0" smtClean="0"/>
              <a:t> for </a:t>
            </a:r>
            <a:r>
              <a:rPr lang="pt-PT" dirty="0" err="1" smtClean="0"/>
              <a:t>number</a:t>
            </a:r>
            <a:r>
              <a:rPr lang="pt-PT" dirty="0" smtClean="0"/>
              <a:t> …</a:t>
            </a:r>
          </a:p>
          <a:p>
            <a:pPr marL="0" indent="0" algn="ctr">
              <a:buNone/>
            </a:pPr>
            <a:r>
              <a:rPr lang="pt-PT" sz="4400" dirty="0" err="1" smtClean="0">
                <a:solidFill>
                  <a:srgbClr val="0070C0"/>
                </a:solidFill>
              </a:rPr>
              <a:t>Indicating</a:t>
            </a:r>
            <a:r>
              <a:rPr lang="pt-PT" sz="4400" dirty="0" smtClean="0">
                <a:solidFill>
                  <a:srgbClr val="0070C0"/>
                </a:solidFill>
              </a:rPr>
              <a:t> follow-up </a:t>
            </a:r>
            <a:r>
              <a:rPr lang="pt-PT" sz="4400" dirty="0" err="1" smtClean="0">
                <a:solidFill>
                  <a:srgbClr val="0070C0"/>
                </a:solidFill>
              </a:rPr>
              <a:t>tasks</a:t>
            </a:r>
            <a:r>
              <a:rPr lang="pt-PT" sz="4400" dirty="0" smtClean="0">
                <a:solidFill>
                  <a:srgbClr val="0070C0"/>
                </a:solidFill>
              </a:rPr>
              <a:t> (for leader)</a:t>
            </a:r>
          </a:p>
          <a:p>
            <a:r>
              <a:rPr lang="pt-PT" dirty="0" err="1" smtClean="0"/>
              <a:t>Right</a:t>
            </a:r>
            <a:r>
              <a:rPr lang="pt-PT" dirty="0" smtClean="0"/>
              <a:t>, </a:t>
            </a:r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shall</a:t>
            </a:r>
            <a:r>
              <a:rPr lang="pt-PT" dirty="0" smtClean="0"/>
              <a:t> </a:t>
            </a:r>
            <a:r>
              <a:rPr lang="pt-PT" dirty="0" err="1" smtClean="0"/>
              <a:t>ask</a:t>
            </a:r>
            <a:r>
              <a:rPr lang="pt-PT" dirty="0" smtClean="0"/>
              <a:t> </a:t>
            </a:r>
            <a:r>
              <a:rPr lang="pt-PT" dirty="0" err="1" smtClean="0"/>
              <a:t>Ann</a:t>
            </a:r>
            <a:r>
              <a:rPr lang="pt-PT" dirty="0" smtClean="0"/>
              <a:t> </a:t>
            </a:r>
            <a:r>
              <a:rPr lang="pt-PT" dirty="0" err="1" smtClean="0"/>
              <a:t>about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correct</a:t>
            </a:r>
            <a:r>
              <a:rPr lang="pt-PT" dirty="0" smtClean="0"/>
              <a:t> </a:t>
            </a:r>
            <a:r>
              <a:rPr lang="pt-PT" dirty="0" err="1" smtClean="0"/>
              <a:t>answers</a:t>
            </a:r>
            <a:r>
              <a:rPr lang="pt-PT" dirty="0" smtClean="0"/>
              <a:t> for …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95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err="1" smtClean="0">
                <a:solidFill>
                  <a:srgbClr val="0070C0"/>
                </a:solidFill>
              </a:rPr>
              <a:t>Closing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the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correction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task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just</a:t>
            </a:r>
            <a:r>
              <a:rPr lang="pt-PT" dirty="0" smtClean="0"/>
              <a:t> </a:t>
            </a:r>
            <a:r>
              <a:rPr lang="pt-PT" dirty="0" err="1" smtClean="0"/>
              <a:t>about</a:t>
            </a:r>
            <a:r>
              <a:rPr lang="pt-PT" dirty="0" smtClean="0"/>
              <a:t> </a:t>
            </a:r>
            <a:r>
              <a:rPr lang="pt-PT" dirty="0" err="1" smtClean="0"/>
              <a:t>covers</a:t>
            </a:r>
            <a:r>
              <a:rPr lang="pt-PT" dirty="0" smtClean="0"/>
              <a:t> </a:t>
            </a:r>
            <a:r>
              <a:rPr lang="pt-PT" dirty="0" err="1" smtClean="0"/>
              <a:t>everything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Thanks</a:t>
            </a:r>
            <a:r>
              <a:rPr lang="pt-PT" dirty="0" smtClean="0"/>
              <a:t> for </a:t>
            </a:r>
            <a:r>
              <a:rPr lang="pt-PT" dirty="0" err="1" smtClean="0"/>
              <a:t>your</a:t>
            </a:r>
            <a:r>
              <a:rPr lang="pt-PT" dirty="0" smtClean="0"/>
              <a:t> </a:t>
            </a:r>
            <a:r>
              <a:rPr lang="pt-PT" dirty="0" err="1" smtClean="0"/>
              <a:t>participation</a:t>
            </a:r>
            <a:r>
              <a:rPr lang="pt-PT" dirty="0" smtClean="0"/>
              <a:t>.</a:t>
            </a:r>
          </a:p>
          <a:p>
            <a:pPr marL="0" indent="0" algn="ctr">
              <a:buNone/>
            </a:pPr>
            <a:r>
              <a:rPr lang="pt-PT" sz="4800" dirty="0" err="1" smtClean="0">
                <a:solidFill>
                  <a:srgbClr val="0070C0"/>
                </a:solidFill>
              </a:rPr>
              <a:t>Bringing</a:t>
            </a:r>
            <a:r>
              <a:rPr lang="pt-PT" sz="4800" dirty="0" smtClean="0">
                <a:solidFill>
                  <a:srgbClr val="0070C0"/>
                </a:solidFill>
              </a:rPr>
              <a:t> in </a:t>
            </a:r>
            <a:r>
              <a:rPr lang="pt-PT" sz="4800" dirty="0" err="1" smtClean="0">
                <a:solidFill>
                  <a:srgbClr val="0070C0"/>
                </a:solidFill>
              </a:rPr>
              <a:t>the</a:t>
            </a:r>
            <a:r>
              <a:rPr lang="pt-PT" sz="4800" dirty="0" smtClean="0">
                <a:solidFill>
                  <a:srgbClr val="0070C0"/>
                </a:solidFill>
              </a:rPr>
              <a:t> </a:t>
            </a:r>
            <a:r>
              <a:rPr lang="pt-PT" sz="4800" dirty="0" err="1" smtClean="0">
                <a:solidFill>
                  <a:srgbClr val="0070C0"/>
                </a:solidFill>
              </a:rPr>
              <a:t>consultant</a:t>
            </a:r>
            <a:r>
              <a:rPr lang="pt-PT" sz="4800" dirty="0" smtClean="0">
                <a:solidFill>
                  <a:srgbClr val="0070C0"/>
                </a:solidFill>
              </a:rPr>
              <a:t> </a:t>
            </a:r>
            <a:r>
              <a:rPr lang="pt-PT" sz="4800" dirty="0" err="1" smtClean="0">
                <a:solidFill>
                  <a:srgbClr val="0070C0"/>
                </a:solidFill>
              </a:rPr>
              <a:t>and</a:t>
            </a:r>
            <a:r>
              <a:rPr lang="pt-PT" sz="4800" dirty="0" smtClean="0">
                <a:solidFill>
                  <a:srgbClr val="0070C0"/>
                </a:solidFill>
              </a:rPr>
              <a:t> </a:t>
            </a:r>
            <a:r>
              <a:rPr lang="pt-PT" sz="4800" dirty="0" err="1">
                <a:solidFill>
                  <a:srgbClr val="0070C0"/>
                </a:solidFill>
              </a:rPr>
              <a:t>s</a:t>
            </a:r>
            <a:r>
              <a:rPr lang="pt-PT" sz="4800" dirty="0" err="1" smtClean="0">
                <a:solidFill>
                  <a:srgbClr val="0070C0"/>
                </a:solidFill>
              </a:rPr>
              <a:t>ummarising</a:t>
            </a:r>
            <a:r>
              <a:rPr lang="pt-PT" sz="4800" dirty="0" smtClean="0">
                <a:solidFill>
                  <a:srgbClr val="0070C0"/>
                </a:solidFill>
              </a:rPr>
              <a:t> a </a:t>
            </a:r>
            <a:r>
              <a:rPr lang="pt-PT" sz="4800" dirty="0" err="1" smtClean="0">
                <a:solidFill>
                  <a:srgbClr val="0070C0"/>
                </a:solidFill>
              </a:rPr>
              <a:t>problem</a:t>
            </a:r>
            <a:endParaRPr lang="pt-PT" sz="4800" dirty="0">
              <a:solidFill>
                <a:srgbClr val="0070C0"/>
              </a:solidFill>
            </a:endParaRPr>
          </a:p>
          <a:p>
            <a:r>
              <a:rPr lang="pt-PT" dirty="0" err="1" smtClean="0"/>
              <a:t>When</a:t>
            </a:r>
            <a:r>
              <a:rPr lang="pt-PT" dirty="0" smtClean="0"/>
              <a:t> </a:t>
            </a:r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were</a:t>
            </a:r>
            <a:r>
              <a:rPr lang="pt-PT" dirty="0" smtClean="0"/>
              <a:t> </a:t>
            </a:r>
            <a:r>
              <a:rPr lang="pt-PT" dirty="0" err="1" smtClean="0"/>
              <a:t>correcting</a:t>
            </a:r>
            <a:r>
              <a:rPr lang="pt-PT" dirty="0" smtClean="0"/>
              <a:t> </a:t>
            </a:r>
            <a:r>
              <a:rPr lang="pt-PT" dirty="0" err="1" smtClean="0"/>
              <a:t>exercise</a:t>
            </a:r>
            <a:r>
              <a:rPr lang="pt-PT" dirty="0" smtClean="0"/>
              <a:t> …, </a:t>
            </a:r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couldn’t</a:t>
            </a:r>
            <a:r>
              <a:rPr lang="pt-PT" dirty="0" smtClean="0"/>
              <a:t> decide </a:t>
            </a:r>
            <a:r>
              <a:rPr lang="pt-PT" dirty="0" err="1" smtClean="0"/>
              <a:t>if</a:t>
            </a:r>
            <a:r>
              <a:rPr lang="pt-PT" dirty="0" smtClean="0"/>
              <a:t> …</a:t>
            </a:r>
          </a:p>
          <a:p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were</a:t>
            </a:r>
            <a:r>
              <a:rPr lang="pt-PT" dirty="0" smtClean="0"/>
              <a:t> </a:t>
            </a:r>
            <a:r>
              <a:rPr lang="pt-PT" dirty="0" err="1" smtClean="0"/>
              <a:t>unable</a:t>
            </a:r>
            <a:r>
              <a:rPr lang="pt-PT" dirty="0" smtClean="0"/>
              <a:t> to </a:t>
            </a:r>
            <a:r>
              <a:rPr lang="pt-PT" dirty="0" err="1" smtClean="0"/>
              <a:t>agree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correct</a:t>
            </a:r>
            <a:r>
              <a:rPr lang="pt-PT" dirty="0" smtClean="0"/>
              <a:t> </a:t>
            </a:r>
            <a:r>
              <a:rPr lang="pt-PT" dirty="0" err="1" smtClean="0"/>
              <a:t>answers</a:t>
            </a:r>
            <a:r>
              <a:rPr lang="pt-PT" dirty="0" smtClean="0"/>
              <a:t> for </a:t>
            </a:r>
            <a:r>
              <a:rPr lang="pt-PT" dirty="0" err="1" smtClean="0"/>
              <a:t>number</a:t>
            </a:r>
            <a:r>
              <a:rPr lang="pt-PT" dirty="0" smtClean="0"/>
              <a:t> …</a:t>
            </a:r>
          </a:p>
          <a:p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problem</a:t>
            </a:r>
            <a:r>
              <a:rPr lang="pt-PT" dirty="0" smtClean="0"/>
              <a:t> </a:t>
            </a:r>
            <a:r>
              <a:rPr lang="pt-PT" dirty="0" err="1" smtClean="0"/>
              <a:t>was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…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07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24" name="Group 23"/>
          <p:cNvGrpSpPr/>
          <p:nvPr/>
        </p:nvGrpSpPr>
        <p:grpSpPr>
          <a:xfrm>
            <a:off x="1907294" y="320235"/>
            <a:ext cx="5329411" cy="994984"/>
            <a:chOff x="73318" y="250849"/>
            <a:chExt cx="5329411" cy="994984"/>
          </a:xfrm>
        </p:grpSpPr>
        <p:sp>
          <p:nvSpPr>
            <p:cNvPr id="67" name="Rectangle 66"/>
            <p:cNvSpPr/>
            <p:nvPr/>
          </p:nvSpPr>
          <p:spPr>
            <a:xfrm>
              <a:off x="73318" y="250849"/>
              <a:ext cx="5329411" cy="99498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Rectangle 67"/>
            <p:cNvSpPr/>
            <p:nvPr/>
          </p:nvSpPr>
          <p:spPr>
            <a:xfrm>
              <a:off x="73318" y="250849"/>
              <a:ext cx="5329411" cy="9949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GB" sz="1400" kern="1200" dirty="0"/>
                <a:t>Open the meeting</a:t>
              </a:r>
            </a:p>
            <a:p>
              <a:pPr lvl="0" algn="l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GB" sz="1400" kern="1200" dirty="0"/>
                <a:t>explain purpose of meeting</a:t>
              </a:r>
            </a:p>
            <a:p>
              <a:pPr lvl="0" algn="l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GB" sz="1400" kern="1200" dirty="0"/>
                <a:t>present agenda</a:t>
              </a:r>
            </a:p>
            <a:p>
              <a:pPr lvl="0" algn="l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GB" sz="1400" kern="1200" dirty="0"/>
                <a:t>discuss ground rules (who speaks, when to speak, </a:t>
              </a:r>
              <a:r>
                <a:rPr lang="en-GB" sz="1400" kern="1200" dirty="0" smtClean="0"/>
                <a:t>decision-making, </a:t>
              </a:r>
              <a:r>
                <a:rPr lang="en-GB" sz="1400" kern="1200" dirty="0" err="1" smtClean="0"/>
                <a:t>etc</a:t>
              </a:r>
              <a:r>
                <a:rPr lang="en-GB" sz="1400" kern="1200" dirty="0" smtClean="0"/>
                <a:t>)</a:t>
              </a:r>
              <a:endParaRPr lang="en-GB" sz="1400" kern="1200" dirty="0"/>
            </a:p>
            <a:p>
              <a:pPr lvl="0" algn="ctr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endParaRPr lang="en-GB" sz="1400" kern="12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107106" y="2071212"/>
            <a:ext cx="1680438" cy="478410"/>
            <a:chOff x="273130" y="2001826"/>
            <a:chExt cx="1680438" cy="478410"/>
          </a:xfrm>
        </p:grpSpPr>
        <p:sp>
          <p:nvSpPr>
            <p:cNvPr id="65" name="Rectangle 64"/>
            <p:cNvSpPr/>
            <p:nvPr/>
          </p:nvSpPr>
          <p:spPr>
            <a:xfrm>
              <a:off x="273130" y="2001826"/>
              <a:ext cx="1680438" cy="47841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Rectangle 65"/>
            <p:cNvSpPr/>
            <p:nvPr/>
          </p:nvSpPr>
          <p:spPr>
            <a:xfrm>
              <a:off x="273130" y="2001826"/>
              <a:ext cx="1680438" cy="4784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Bring people into the discussion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105476" y="2598877"/>
            <a:ext cx="1680438" cy="305715"/>
            <a:chOff x="271500" y="2529491"/>
            <a:chExt cx="1680438" cy="305715"/>
          </a:xfrm>
        </p:grpSpPr>
        <p:sp>
          <p:nvSpPr>
            <p:cNvPr id="63" name="Rectangle 62"/>
            <p:cNvSpPr/>
            <p:nvPr/>
          </p:nvSpPr>
          <p:spPr>
            <a:xfrm>
              <a:off x="271500" y="2529491"/>
              <a:ext cx="1680438" cy="30571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271500" y="2529491"/>
              <a:ext cx="1680438" cy="3057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Listen</a:t>
              </a:r>
              <a:r>
                <a:rPr lang="en-GB" sz="2100" kern="1200"/>
                <a:t> </a:t>
              </a:r>
              <a:r>
                <a:rPr lang="en-GB" sz="1400" kern="1200"/>
                <a:t>actively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989580" y="1230287"/>
            <a:ext cx="3253716" cy="391639"/>
            <a:chOff x="1155604" y="1160901"/>
            <a:chExt cx="3253716" cy="391639"/>
          </a:xfrm>
        </p:grpSpPr>
        <p:sp>
          <p:nvSpPr>
            <p:cNvPr id="61" name="Rectangle 60"/>
            <p:cNvSpPr/>
            <p:nvPr/>
          </p:nvSpPr>
          <p:spPr>
            <a:xfrm>
              <a:off x="1155604" y="1160901"/>
              <a:ext cx="3253716" cy="39163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1155604" y="1160901"/>
              <a:ext cx="3253716" cy="3916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/>
                <a:t>Move to the first point on the agenda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657874" y="4586141"/>
            <a:ext cx="1680438" cy="476031"/>
            <a:chOff x="1823898" y="4516755"/>
            <a:chExt cx="1680438" cy="476031"/>
          </a:xfrm>
        </p:grpSpPr>
        <p:sp>
          <p:nvSpPr>
            <p:cNvPr id="59" name="Rectangle 58"/>
            <p:cNvSpPr/>
            <p:nvPr/>
          </p:nvSpPr>
          <p:spPr>
            <a:xfrm>
              <a:off x="1823898" y="4516755"/>
              <a:ext cx="1680438" cy="4760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Rectangle 59"/>
            <p:cNvSpPr/>
            <p:nvPr/>
          </p:nvSpPr>
          <p:spPr>
            <a:xfrm>
              <a:off x="1823898" y="4516755"/>
              <a:ext cx="1680438" cy="4760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Control decision-making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934525" y="3529124"/>
            <a:ext cx="1680438" cy="683572"/>
            <a:chOff x="100549" y="3459738"/>
            <a:chExt cx="1680438" cy="683572"/>
          </a:xfrm>
        </p:grpSpPr>
        <p:sp>
          <p:nvSpPr>
            <p:cNvPr id="57" name="Rectangle 56"/>
            <p:cNvSpPr/>
            <p:nvPr/>
          </p:nvSpPr>
          <p:spPr>
            <a:xfrm>
              <a:off x="100549" y="3459738"/>
              <a:ext cx="1680438" cy="68357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Rectangle 57"/>
            <p:cNvSpPr/>
            <p:nvPr/>
          </p:nvSpPr>
          <p:spPr>
            <a:xfrm>
              <a:off x="100549" y="3459738"/>
              <a:ext cx="1680438" cy="6835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Keep eye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on time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700022" y="3708823"/>
            <a:ext cx="1680438" cy="314336"/>
            <a:chOff x="1834510" y="3644205"/>
            <a:chExt cx="1680438" cy="314336"/>
          </a:xfrm>
        </p:grpSpPr>
        <p:sp>
          <p:nvSpPr>
            <p:cNvPr id="55" name="Rectangle 54"/>
            <p:cNvSpPr/>
            <p:nvPr/>
          </p:nvSpPr>
          <p:spPr>
            <a:xfrm>
              <a:off x="1834510" y="3644205"/>
              <a:ext cx="1680438" cy="31433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Rectangle 55"/>
            <p:cNvSpPr/>
            <p:nvPr/>
          </p:nvSpPr>
          <p:spPr>
            <a:xfrm>
              <a:off x="1834510" y="3644205"/>
              <a:ext cx="1680438" cy="3143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Summarise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222304" y="2497923"/>
            <a:ext cx="1680438" cy="476031"/>
            <a:chOff x="3388328" y="2428537"/>
            <a:chExt cx="1680438" cy="476031"/>
          </a:xfrm>
        </p:grpSpPr>
        <p:sp>
          <p:nvSpPr>
            <p:cNvPr id="53" name="Rectangle 52"/>
            <p:cNvSpPr/>
            <p:nvPr/>
          </p:nvSpPr>
          <p:spPr>
            <a:xfrm>
              <a:off x="3388328" y="2428537"/>
              <a:ext cx="1680438" cy="4760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Rectangle 53"/>
            <p:cNvSpPr/>
            <p:nvPr/>
          </p:nvSpPr>
          <p:spPr>
            <a:xfrm>
              <a:off x="3388328" y="2428537"/>
              <a:ext cx="1680438" cy="4760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300" kern="1200"/>
                <a:t>Ask for repetition or clarification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098317" y="2973946"/>
            <a:ext cx="1680438" cy="328935"/>
            <a:chOff x="264341" y="2904560"/>
            <a:chExt cx="1680438" cy="328935"/>
          </a:xfrm>
        </p:grpSpPr>
        <p:sp>
          <p:nvSpPr>
            <p:cNvPr id="51" name="Rectangle 50"/>
            <p:cNvSpPr/>
            <p:nvPr/>
          </p:nvSpPr>
          <p:spPr>
            <a:xfrm>
              <a:off x="264341" y="2904560"/>
              <a:ext cx="1680438" cy="32893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Rectangle 51"/>
            <p:cNvSpPr/>
            <p:nvPr/>
          </p:nvSpPr>
          <p:spPr>
            <a:xfrm>
              <a:off x="264341" y="2904560"/>
              <a:ext cx="1680438" cy="3289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Prevent</a:t>
              </a:r>
              <a:r>
                <a:rPr lang="en-GB" sz="800" kern="1200"/>
                <a:t> </a:t>
              </a:r>
              <a:r>
                <a:rPr lang="en-GB" sz="1400" kern="1200"/>
                <a:t>irrelevance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668486" y="4076053"/>
            <a:ext cx="1680438" cy="476031"/>
            <a:chOff x="1834510" y="4006667"/>
            <a:chExt cx="1680438" cy="476031"/>
          </a:xfrm>
        </p:grpSpPr>
        <p:sp>
          <p:nvSpPr>
            <p:cNvPr id="49" name="Rectangle 48"/>
            <p:cNvSpPr/>
            <p:nvPr/>
          </p:nvSpPr>
          <p:spPr>
            <a:xfrm>
              <a:off x="1834510" y="4006667"/>
              <a:ext cx="1680438" cy="4760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Rectangle 49"/>
            <p:cNvSpPr/>
            <p:nvPr/>
          </p:nvSpPr>
          <p:spPr>
            <a:xfrm>
              <a:off x="1834510" y="4006667"/>
              <a:ext cx="1680438" cy="4760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300" kern="1200"/>
                <a:t>Move to the next point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668486" y="3344483"/>
            <a:ext cx="1680438" cy="315667"/>
            <a:chOff x="1834510" y="3275097"/>
            <a:chExt cx="1680438" cy="315667"/>
          </a:xfrm>
        </p:grpSpPr>
        <p:sp>
          <p:nvSpPr>
            <p:cNvPr id="47" name="Rectangle 46"/>
            <p:cNvSpPr/>
            <p:nvPr/>
          </p:nvSpPr>
          <p:spPr>
            <a:xfrm>
              <a:off x="1834510" y="3275097"/>
              <a:ext cx="1680438" cy="31566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Rectangle 47"/>
            <p:cNvSpPr/>
            <p:nvPr/>
          </p:nvSpPr>
          <p:spPr>
            <a:xfrm>
              <a:off x="1834510" y="3275097"/>
              <a:ext cx="1680438" cy="3156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Paraphrase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654807" y="5603428"/>
            <a:ext cx="1680438" cy="934337"/>
            <a:chOff x="1820831" y="5534042"/>
            <a:chExt cx="1680438" cy="934337"/>
          </a:xfrm>
        </p:grpSpPr>
        <p:sp>
          <p:nvSpPr>
            <p:cNvPr id="45" name="Rectangle 44"/>
            <p:cNvSpPr/>
            <p:nvPr/>
          </p:nvSpPr>
          <p:spPr>
            <a:xfrm>
              <a:off x="1820831" y="5534042"/>
              <a:ext cx="1680438" cy="93433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Rectangle 45"/>
            <p:cNvSpPr/>
            <p:nvPr/>
          </p:nvSpPr>
          <p:spPr>
            <a:xfrm>
              <a:off x="1820831" y="5534042"/>
              <a:ext cx="1680438" cy="9343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Close meeting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thank participants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announce next meeting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654303" y="5092405"/>
            <a:ext cx="1680438" cy="476031"/>
            <a:chOff x="1820327" y="5023019"/>
            <a:chExt cx="1680438" cy="476031"/>
          </a:xfrm>
        </p:grpSpPr>
        <p:sp>
          <p:nvSpPr>
            <p:cNvPr id="43" name="Rectangle 42"/>
            <p:cNvSpPr/>
            <p:nvPr/>
          </p:nvSpPr>
          <p:spPr>
            <a:xfrm>
              <a:off x="1820327" y="5023019"/>
              <a:ext cx="1680438" cy="4760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1820327" y="5023019"/>
              <a:ext cx="1680438" cy="4760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Indicate</a:t>
              </a:r>
              <a:r>
                <a:rPr lang="en-GB" sz="1300" kern="1200"/>
                <a:t> </a:t>
              </a:r>
              <a:r>
                <a:rPr lang="en-GB" sz="1400" kern="1200"/>
                <a:t>follow</a:t>
              </a:r>
              <a:r>
                <a:rPr lang="en-GB" sz="1300" kern="1200"/>
                <a:t> </a:t>
              </a:r>
              <a:r>
                <a:rPr lang="en-GB" sz="1400" kern="1200"/>
                <a:t>up task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222304" y="2078463"/>
            <a:ext cx="1680438" cy="381516"/>
            <a:chOff x="3388328" y="2009077"/>
            <a:chExt cx="1680438" cy="381516"/>
          </a:xfrm>
        </p:grpSpPr>
        <p:sp>
          <p:nvSpPr>
            <p:cNvPr id="41" name="Rectangle 40"/>
            <p:cNvSpPr/>
            <p:nvPr/>
          </p:nvSpPr>
          <p:spPr>
            <a:xfrm>
              <a:off x="3388328" y="2009077"/>
              <a:ext cx="1680438" cy="38151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Rectangle 41"/>
            <p:cNvSpPr/>
            <p:nvPr/>
          </p:nvSpPr>
          <p:spPr>
            <a:xfrm>
              <a:off x="3388328" y="2009077"/>
              <a:ext cx="1680438" cy="3815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Stop people talking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989379" y="1667810"/>
            <a:ext cx="3253716" cy="360605"/>
            <a:chOff x="1155403" y="1598424"/>
            <a:chExt cx="3253716" cy="360605"/>
          </a:xfrm>
        </p:grpSpPr>
        <p:sp>
          <p:nvSpPr>
            <p:cNvPr id="39" name="Rectangle 38"/>
            <p:cNvSpPr/>
            <p:nvPr/>
          </p:nvSpPr>
          <p:spPr>
            <a:xfrm>
              <a:off x="1155403" y="1598424"/>
              <a:ext cx="3253716" cy="36060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ectangle 39"/>
            <p:cNvSpPr/>
            <p:nvPr/>
          </p:nvSpPr>
          <p:spPr>
            <a:xfrm>
              <a:off x="1155403" y="1598424"/>
              <a:ext cx="3253716" cy="3606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Hand over to another person</a:t>
              </a:r>
            </a:p>
          </p:txBody>
        </p:sp>
      </p:grpSp>
      <p:cxnSp>
        <p:nvCxnSpPr>
          <p:cNvPr id="72" name="Straight Connector 71"/>
          <p:cNvCxnSpPr>
            <a:stCxn id="66" idx="3"/>
          </p:cNvCxnSpPr>
          <p:nvPr/>
        </p:nvCxnSpPr>
        <p:spPr>
          <a:xfrm>
            <a:off x="3787544" y="2310417"/>
            <a:ext cx="1434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4" idx="3"/>
            <a:endCxn id="53" idx="1"/>
          </p:cNvCxnSpPr>
          <p:nvPr/>
        </p:nvCxnSpPr>
        <p:spPr>
          <a:xfrm flipV="1">
            <a:off x="3785914" y="2735939"/>
            <a:ext cx="1436390" cy="15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52" idx="3"/>
          </p:cNvCxnSpPr>
          <p:nvPr/>
        </p:nvCxnSpPr>
        <p:spPr>
          <a:xfrm flipV="1">
            <a:off x="3778755" y="3138413"/>
            <a:ext cx="72285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58" idx="3"/>
            <a:endCxn id="55" idx="1"/>
          </p:cNvCxnSpPr>
          <p:nvPr/>
        </p:nvCxnSpPr>
        <p:spPr>
          <a:xfrm flipV="1">
            <a:off x="3614963" y="3865991"/>
            <a:ext cx="85059" cy="4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Down Arrow 84"/>
          <p:cNvSpPr/>
          <p:nvPr/>
        </p:nvSpPr>
        <p:spPr>
          <a:xfrm>
            <a:off x="4494522" y="3660150"/>
            <a:ext cx="45719" cy="534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Down Arrow 87"/>
          <p:cNvSpPr/>
          <p:nvPr/>
        </p:nvSpPr>
        <p:spPr>
          <a:xfrm>
            <a:off x="4501613" y="4023159"/>
            <a:ext cx="45719" cy="528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Down Arrow 88"/>
          <p:cNvSpPr/>
          <p:nvPr/>
        </p:nvSpPr>
        <p:spPr>
          <a:xfrm>
            <a:off x="4494522" y="4552084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Down Arrow 89"/>
          <p:cNvSpPr/>
          <p:nvPr/>
        </p:nvSpPr>
        <p:spPr>
          <a:xfrm>
            <a:off x="4494522" y="5062172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Down Arrow 90"/>
          <p:cNvSpPr/>
          <p:nvPr/>
        </p:nvSpPr>
        <p:spPr>
          <a:xfrm>
            <a:off x="4494522" y="5568436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Down Arrow 91"/>
          <p:cNvSpPr/>
          <p:nvPr/>
        </p:nvSpPr>
        <p:spPr>
          <a:xfrm>
            <a:off x="4501613" y="1230287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Down Arrow 92"/>
          <p:cNvSpPr/>
          <p:nvPr/>
        </p:nvSpPr>
        <p:spPr>
          <a:xfrm>
            <a:off x="4517381" y="1621926"/>
            <a:ext cx="45719" cy="4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7" name="Straight Arrow Connector 96"/>
          <p:cNvCxnSpPr>
            <a:endCxn id="47" idx="0"/>
          </p:cNvCxnSpPr>
          <p:nvPr/>
        </p:nvCxnSpPr>
        <p:spPr>
          <a:xfrm>
            <a:off x="4494522" y="2028415"/>
            <a:ext cx="14183" cy="1316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7092280" y="594928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i="1" dirty="0" err="1" smtClean="0"/>
              <a:t>Source</a:t>
            </a:r>
            <a:r>
              <a:rPr lang="pt-PT" sz="1200" i="1" dirty="0" smtClean="0"/>
              <a:t>: </a:t>
            </a:r>
            <a:r>
              <a:rPr lang="pt-PT" sz="1200" i="1" dirty="0" err="1" smtClean="0"/>
              <a:t>Language</a:t>
            </a:r>
            <a:r>
              <a:rPr lang="pt-PT" sz="1200" i="1" dirty="0" smtClean="0"/>
              <a:t> </a:t>
            </a:r>
            <a:r>
              <a:rPr lang="pt-PT" sz="1200" i="1" dirty="0" err="1" smtClean="0"/>
              <a:t>Reference</a:t>
            </a:r>
            <a:r>
              <a:rPr lang="pt-PT" sz="1200" i="1" dirty="0" smtClean="0"/>
              <a:t> for Business </a:t>
            </a:r>
            <a:r>
              <a:rPr lang="pt-PT" sz="1200" i="1" dirty="0" err="1" smtClean="0"/>
              <a:t>English</a:t>
            </a:r>
            <a:endParaRPr lang="en-GB" sz="1200" i="1" dirty="0"/>
          </a:p>
        </p:txBody>
      </p:sp>
      <p:sp>
        <p:nvSpPr>
          <p:cNvPr id="99" name="Slide Number Placeholder 9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60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>
                <a:solidFill>
                  <a:srgbClr val="0070C0"/>
                </a:solidFill>
              </a:rPr>
              <a:t>Move to </a:t>
            </a:r>
            <a:r>
              <a:rPr lang="pt-PT" dirty="0" err="1" smtClean="0">
                <a:solidFill>
                  <a:srgbClr val="0070C0"/>
                </a:solidFill>
              </a:rPr>
              <a:t>the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first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point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of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the</a:t>
            </a:r>
            <a:r>
              <a:rPr lang="pt-PT" dirty="0" smtClean="0">
                <a:solidFill>
                  <a:srgbClr val="0070C0"/>
                </a:solidFill>
              </a:rPr>
              <a:t> agenda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Let’s</a:t>
            </a:r>
            <a:r>
              <a:rPr lang="pt-PT" dirty="0" smtClean="0"/>
              <a:t> look </a:t>
            </a:r>
            <a:r>
              <a:rPr lang="pt-PT" dirty="0" err="1" smtClean="0"/>
              <a:t>at</a:t>
            </a:r>
            <a:r>
              <a:rPr lang="pt-PT" dirty="0" smtClean="0"/>
              <a:t>/move </a:t>
            </a:r>
            <a:r>
              <a:rPr lang="pt-PT" dirty="0" err="1" smtClean="0"/>
              <a:t>on</a:t>
            </a:r>
            <a:r>
              <a:rPr lang="pt-PT" dirty="0" smtClean="0"/>
              <a:t> to …</a:t>
            </a:r>
          </a:p>
          <a:p>
            <a:r>
              <a:rPr lang="pt-PT" dirty="0" err="1" smtClean="0"/>
              <a:t>Let’s</a:t>
            </a:r>
            <a:r>
              <a:rPr lang="pt-PT" dirty="0" smtClean="0"/>
              <a:t> </a:t>
            </a:r>
            <a:r>
              <a:rPr lang="pt-PT" dirty="0" err="1" smtClean="0"/>
              <a:t>start</a:t>
            </a:r>
            <a:r>
              <a:rPr lang="pt-PT" dirty="0" smtClean="0"/>
              <a:t> </a:t>
            </a:r>
            <a:r>
              <a:rPr lang="pt-PT" dirty="0" err="1" smtClean="0"/>
              <a:t>at</a:t>
            </a:r>
            <a:r>
              <a:rPr lang="pt-PT" dirty="0" smtClean="0"/>
              <a:t> 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25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err="1" smtClean="0">
                <a:solidFill>
                  <a:srgbClr val="0070C0"/>
                </a:solidFill>
              </a:rPr>
              <a:t>Hand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over</a:t>
            </a:r>
            <a:r>
              <a:rPr lang="pt-PT" dirty="0" smtClean="0">
                <a:solidFill>
                  <a:srgbClr val="0070C0"/>
                </a:solidFill>
              </a:rPr>
              <a:t> to </a:t>
            </a:r>
            <a:r>
              <a:rPr lang="pt-PT" dirty="0" err="1" smtClean="0">
                <a:solidFill>
                  <a:srgbClr val="0070C0"/>
                </a:solidFill>
              </a:rPr>
              <a:t>another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person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Ana, </a:t>
            </a:r>
            <a:r>
              <a:rPr lang="pt-PT" dirty="0" err="1" smtClean="0"/>
              <a:t>could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please</a:t>
            </a:r>
            <a:r>
              <a:rPr lang="pt-PT" dirty="0" smtClean="0"/>
              <a:t> </a:t>
            </a:r>
            <a:r>
              <a:rPr lang="pt-PT" dirty="0" err="1" smtClean="0"/>
              <a:t>give</a:t>
            </a:r>
            <a:r>
              <a:rPr lang="pt-PT" dirty="0" smtClean="0"/>
              <a:t> </a:t>
            </a:r>
            <a:r>
              <a:rPr lang="pt-PT" dirty="0" err="1" smtClean="0"/>
              <a:t>us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answers</a:t>
            </a:r>
            <a:r>
              <a:rPr lang="pt-PT" dirty="0" smtClean="0"/>
              <a:t> to </a:t>
            </a:r>
            <a:r>
              <a:rPr lang="pt-PT" dirty="0" err="1" smtClean="0"/>
              <a:t>number</a:t>
            </a:r>
            <a:r>
              <a:rPr lang="pt-PT" dirty="0" smtClean="0"/>
              <a:t> 1?</a:t>
            </a:r>
          </a:p>
          <a:p>
            <a:r>
              <a:rPr lang="pt-PT" dirty="0" smtClean="0"/>
              <a:t>Continue </a:t>
            </a:r>
            <a:r>
              <a:rPr lang="pt-PT" dirty="0" err="1" smtClean="0"/>
              <a:t>please</a:t>
            </a:r>
            <a:r>
              <a:rPr lang="pt-PT" dirty="0" smtClean="0"/>
              <a:t>, Jorge.</a:t>
            </a:r>
          </a:p>
          <a:p>
            <a:pPr marL="0" indent="0" algn="ctr">
              <a:buNone/>
            </a:pPr>
            <a:r>
              <a:rPr lang="pt-PT" sz="4400" dirty="0" err="1">
                <a:solidFill>
                  <a:srgbClr val="0070C0"/>
                </a:solidFill>
              </a:rPr>
              <a:t>B</a:t>
            </a:r>
            <a:r>
              <a:rPr lang="pt-PT" sz="4400" dirty="0" err="1" smtClean="0">
                <a:solidFill>
                  <a:srgbClr val="0070C0"/>
                </a:solidFill>
              </a:rPr>
              <a:t>ringing</a:t>
            </a:r>
            <a:r>
              <a:rPr lang="pt-PT" sz="4400" dirty="0" smtClean="0">
                <a:solidFill>
                  <a:srgbClr val="0070C0"/>
                </a:solidFill>
              </a:rPr>
              <a:t> </a:t>
            </a:r>
            <a:r>
              <a:rPr lang="pt-PT" sz="4400" dirty="0" err="1" smtClean="0">
                <a:solidFill>
                  <a:srgbClr val="0070C0"/>
                </a:solidFill>
              </a:rPr>
              <a:t>people</a:t>
            </a:r>
            <a:r>
              <a:rPr lang="pt-PT" sz="4400" dirty="0" smtClean="0">
                <a:solidFill>
                  <a:srgbClr val="0070C0"/>
                </a:solidFill>
              </a:rPr>
              <a:t> in</a:t>
            </a:r>
            <a:endParaRPr lang="pt-PT" dirty="0"/>
          </a:p>
          <a:p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haven’t</a:t>
            </a:r>
            <a:r>
              <a:rPr lang="pt-PT" dirty="0" smtClean="0"/>
              <a:t> </a:t>
            </a:r>
            <a:r>
              <a:rPr lang="pt-PT" dirty="0" err="1" smtClean="0"/>
              <a:t>heard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yet</a:t>
            </a:r>
            <a:r>
              <a:rPr lang="pt-PT" dirty="0" smtClean="0"/>
              <a:t>, Rui. </a:t>
            </a:r>
            <a:r>
              <a:rPr lang="pt-PT" dirty="0" err="1" smtClean="0"/>
              <a:t>Have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got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same</a:t>
            </a:r>
            <a:r>
              <a:rPr lang="pt-PT" dirty="0" smtClean="0"/>
              <a:t> </a:t>
            </a:r>
            <a:r>
              <a:rPr lang="pt-PT" dirty="0" err="1" smtClean="0"/>
              <a:t>answer</a:t>
            </a:r>
            <a:r>
              <a:rPr lang="pt-PT" dirty="0" smtClean="0"/>
              <a:t>?</a:t>
            </a:r>
          </a:p>
          <a:p>
            <a:r>
              <a:rPr lang="pt-PT" dirty="0" err="1" smtClean="0"/>
              <a:t>Would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like</a:t>
            </a:r>
            <a:r>
              <a:rPr lang="pt-PT" dirty="0" smtClean="0"/>
              <a:t> to </a:t>
            </a:r>
            <a:r>
              <a:rPr lang="pt-PT" dirty="0" err="1" smtClean="0"/>
              <a:t>add</a:t>
            </a:r>
            <a:r>
              <a:rPr lang="pt-PT" dirty="0" smtClean="0"/>
              <a:t> </a:t>
            </a:r>
            <a:r>
              <a:rPr lang="pt-PT" dirty="0" err="1" smtClean="0"/>
              <a:t>anything</a:t>
            </a:r>
            <a:r>
              <a:rPr lang="pt-PT" dirty="0" smtClean="0"/>
              <a:t>, Pedro?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37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>
                <a:solidFill>
                  <a:srgbClr val="0070C0"/>
                </a:solidFill>
              </a:rPr>
              <a:t>Stopping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people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talking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One</a:t>
            </a:r>
            <a:r>
              <a:rPr lang="pt-PT" dirty="0" smtClean="0"/>
              <a:t> </a:t>
            </a:r>
            <a:r>
              <a:rPr lang="pt-PT" dirty="0" err="1" smtClean="0"/>
              <a:t>at</a:t>
            </a:r>
            <a:r>
              <a:rPr lang="pt-PT" dirty="0" smtClean="0"/>
              <a:t> a time </a:t>
            </a:r>
            <a:r>
              <a:rPr lang="pt-PT" dirty="0" err="1" smtClean="0"/>
              <a:t>please</a:t>
            </a:r>
            <a:r>
              <a:rPr lang="pt-PT" dirty="0" smtClean="0"/>
              <a:t>!</a:t>
            </a:r>
          </a:p>
          <a:p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can’t</a:t>
            </a:r>
            <a:r>
              <a:rPr lang="pt-PT" dirty="0" smtClean="0"/>
              <a:t> </a:t>
            </a:r>
            <a:r>
              <a:rPr lang="pt-PT" dirty="0" err="1" smtClean="0"/>
              <a:t>all</a:t>
            </a:r>
            <a:r>
              <a:rPr lang="pt-PT" dirty="0" smtClean="0"/>
              <a:t> </a:t>
            </a:r>
            <a:r>
              <a:rPr lang="pt-PT" dirty="0" err="1" smtClean="0"/>
              <a:t>speak</a:t>
            </a:r>
            <a:r>
              <a:rPr lang="pt-PT" dirty="0" smtClean="0"/>
              <a:t> </a:t>
            </a:r>
            <a:r>
              <a:rPr lang="pt-PT" dirty="0" err="1" smtClean="0"/>
              <a:t>at</a:t>
            </a:r>
            <a:r>
              <a:rPr lang="pt-PT" dirty="0" smtClean="0"/>
              <a:t> </a:t>
            </a:r>
            <a:r>
              <a:rPr lang="pt-PT" dirty="0" err="1" smtClean="0"/>
              <a:t>once</a:t>
            </a:r>
            <a:r>
              <a:rPr lang="pt-PT" dirty="0" smtClean="0"/>
              <a:t>. Maria </a:t>
            </a:r>
            <a:r>
              <a:rPr lang="pt-PT" dirty="0" err="1" smtClean="0"/>
              <a:t>first</a:t>
            </a:r>
            <a:r>
              <a:rPr lang="pt-PT" dirty="0" smtClean="0"/>
              <a:t>, </a:t>
            </a:r>
            <a:r>
              <a:rPr lang="pt-PT" dirty="0" err="1" smtClean="0"/>
              <a:t>then</a:t>
            </a:r>
            <a:r>
              <a:rPr lang="pt-PT" dirty="0" smtClean="0"/>
              <a:t> Francisco.</a:t>
            </a:r>
          </a:p>
          <a:p>
            <a:r>
              <a:rPr lang="pt-PT" dirty="0" err="1" smtClean="0"/>
              <a:t>Right</a:t>
            </a:r>
            <a:r>
              <a:rPr lang="pt-PT" dirty="0" smtClean="0"/>
              <a:t>, </a:t>
            </a:r>
            <a:r>
              <a:rPr lang="pt-PT" dirty="0" err="1" smtClean="0"/>
              <a:t>thank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, Mário. I </a:t>
            </a:r>
            <a:r>
              <a:rPr lang="pt-PT" dirty="0" err="1" smtClean="0"/>
              <a:t>think</a:t>
            </a:r>
            <a:r>
              <a:rPr lang="pt-PT" dirty="0" smtClean="0"/>
              <a:t> </a:t>
            </a:r>
            <a:r>
              <a:rPr lang="pt-PT" dirty="0" err="1" smtClean="0"/>
              <a:t>we’ve</a:t>
            </a:r>
            <a:r>
              <a:rPr lang="pt-PT" dirty="0" smtClean="0"/>
              <a:t> </a:t>
            </a:r>
            <a:r>
              <a:rPr lang="pt-PT" dirty="0" err="1" smtClean="0"/>
              <a:t>all</a:t>
            </a:r>
            <a:r>
              <a:rPr lang="pt-PT" dirty="0" smtClean="0"/>
              <a:t> </a:t>
            </a:r>
            <a:r>
              <a:rPr lang="pt-PT" dirty="0" err="1" smtClean="0"/>
              <a:t>got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clear. </a:t>
            </a:r>
            <a:r>
              <a:rPr lang="pt-PT" dirty="0" err="1" smtClean="0"/>
              <a:t>Shall</a:t>
            </a:r>
            <a:r>
              <a:rPr lang="pt-PT" dirty="0" smtClean="0"/>
              <a:t> </a:t>
            </a:r>
            <a:r>
              <a:rPr lang="pt-PT" dirty="0" err="1" smtClean="0"/>
              <a:t>we</a:t>
            </a:r>
            <a:r>
              <a:rPr lang="pt-PT" dirty="0" smtClean="0"/>
              <a:t> move </a:t>
            </a:r>
            <a:r>
              <a:rPr lang="pt-PT" dirty="0" err="1" smtClean="0"/>
              <a:t>on</a:t>
            </a:r>
            <a:r>
              <a:rPr lang="pt-PT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3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>
                <a:solidFill>
                  <a:srgbClr val="0070C0"/>
                </a:solidFill>
              </a:rPr>
              <a:t>Asking</a:t>
            </a:r>
            <a:r>
              <a:rPr lang="pt-PT" dirty="0" smtClean="0">
                <a:solidFill>
                  <a:srgbClr val="0070C0"/>
                </a:solidFill>
              </a:rPr>
              <a:t> for </a:t>
            </a:r>
            <a:r>
              <a:rPr lang="pt-PT" dirty="0" err="1" smtClean="0">
                <a:solidFill>
                  <a:srgbClr val="0070C0"/>
                </a:solidFill>
              </a:rPr>
              <a:t>repetition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pt-PT" dirty="0" err="1" smtClean="0"/>
              <a:t>I’m</a:t>
            </a:r>
            <a:r>
              <a:rPr lang="pt-PT" dirty="0" smtClean="0"/>
              <a:t> </a:t>
            </a:r>
            <a:r>
              <a:rPr lang="pt-PT" dirty="0" err="1" smtClean="0"/>
              <a:t>sorry</a:t>
            </a:r>
            <a:r>
              <a:rPr lang="pt-PT" dirty="0" smtClean="0"/>
              <a:t>. I </a:t>
            </a:r>
            <a:r>
              <a:rPr lang="pt-PT" dirty="0" err="1" smtClean="0"/>
              <a:t>didn’t</a:t>
            </a:r>
            <a:r>
              <a:rPr lang="pt-PT" dirty="0" smtClean="0"/>
              <a:t> </a:t>
            </a:r>
            <a:r>
              <a:rPr lang="pt-PT" dirty="0" err="1" smtClean="0"/>
              <a:t>hear</a:t>
            </a:r>
            <a:r>
              <a:rPr lang="pt-PT" dirty="0" smtClean="0"/>
              <a:t> </a:t>
            </a:r>
            <a:r>
              <a:rPr lang="pt-PT" dirty="0" err="1" smtClean="0"/>
              <a:t>what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said</a:t>
            </a:r>
            <a:r>
              <a:rPr lang="pt-PT" dirty="0" smtClean="0"/>
              <a:t>. </a:t>
            </a:r>
            <a:r>
              <a:rPr lang="pt-PT" dirty="0" err="1" smtClean="0"/>
              <a:t>Would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mind</a:t>
            </a:r>
            <a:r>
              <a:rPr lang="pt-PT" dirty="0" smtClean="0"/>
              <a:t> </a:t>
            </a:r>
            <a:r>
              <a:rPr lang="pt-PT" dirty="0" err="1" smtClean="0"/>
              <a:t>repeating</a:t>
            </a:r>
            <a:r>
              <a:rPr lang="pt-PT" dirty="0" smtClean="0"/>
              <a:t> </a:t>
            </a:r>
            <a:r>
              <a:rPr lang="pt-PT" dirty="0" err="1" smtClean="0"/>
              <a:t>it</a:t>
            </a:r>
            <a:r>
              <a:rPr lang="pt-PT" dirty="0" smtClean="0"/>
              <a:t>, </a:t>
            </a:r>
            <a:r>
              <a:rPr lang="pt-PT" dirty="0" err="1" smtClean="0"/>
              <a:t>please</a:t>
            </a:r>
            <a:r>
              <a:rPr lang="pt-PT" dirty="0" smtClean="0"/>
              <a:t>?</a:t>
            </a:r>
          </a:p>
          <a:p>
            <a:pPr marL="0" indent="0" algn="ctr">
              <a:buNone/>
            </a:pPr>
            <a:r>
              <a:rPr lang="pt-PT" sz="4400" dirty="0" err="1" smtClean="0">
                <a:solidFill>
                  <a:srgbClr val="0070C0"/>
                </a:solidFill>
              </a:rPr>
              <a:t>or</a:t>
            </a:r>
            <a:r>
              <a:rPr lang="pt-PT" sz="4400" dirty="0" smtClean="0">
                <a:solidFill>
                  <a:srgbClr val="0070C0"/>
                </a:solidFill>
              </a:rPr>
              <a:t> </a:t>
            </a:r>
            <a:r>
              <a:rPr lang="pt-PT" sz="4400" dirty="0" err="1" smtClean="0">
                <a:solidFill>
                  <a:srgbClr val="0070C0"/>
                </a:solidFill>
              </a:rPr>
              <a:t>clarification</a:t>
            </a:r>
            <a:endParaRPr lang="pt-PT" sz="4400" dirty="0" smtClean="0"/>
          </a:p>
          <a:p>
            <a:r>
              <a:rPr lang="pt-PT" dirty="0" err="1" smtClean="0"/>
              <a:t>I’m</a:t>
            </a:r>
            <a:r>
              <a:rPr lang="pt-PT" dirty="0" smtClean="0"/>
              <a:t> </a:t>
            </a:r>
            <a:r>
              <a:rPr lang="pt-PT" dirty="0" err="1" smtClean="0"/>
              <a:t>sorry</a:t>
            </a:r>
            <a:r>
              <a:rPr lang="pt-PT" dirty="0" smtClean="0"/>
              <a:t>. I </a:t>
            </a:r>
            <a:r>
              <a:rPr lang="pt-PT" dirty="0" err="1" smtClean="0"/>
              <a:t>don’t</a:t>
            </a:r>
            <a:r>
              <a:rPr lang="pt-PT" dirty="0" smtClean="0"/>
              <a:t> quite </a:t>
            </a:r>
            <a:r>
              <a:rPr lang="pt-PT" dirty="0" err="1" smtClean="0"/>
              <a:t>follow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. </a:t>
            </a:r>
            <a:r>
              <a:rPr lang="pt-PT" dirty="0" err="1" smtClean="0"/>
              <a:t>Could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go</a:t>
            </a:r>
            <a:r>
              <a:rPr lang="pt-PT" dirty="0" smtClean="0"/>
              <a:t> </a:t>
            </a:r>
            <a:r>
              <a:rPr lang="pt-PT" dirty="0" err="1" smtClean="0"/>
              <a:t>over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again</a:t>
            </a:r>
            <a:r>
              <a:rPr lang="pt-PT" dirty="0" smtClean="0"/>
              <a:t>, </a:t>
            </a:r>
            <a:r>
              <a:rPr lang="pt-PT" dirty="0" err="1" smtClean="0"/>
              <a:t>please</a:t>
            </a:r>
            <a:r>
              <a:rPr lang="pt-PT" dirty="0" smtClean="0"/>
              <a:t>?</a:t>
            </a:r>
          </a:p>
          <a:p>
            <a:r>
              <a:rPr lang="pt-PT" dirty="0" err="1" smtClean="0"/>
              <a:t>What</a:t>
            </a:r>
            <a:r>
              <a:rPr lang="pt-PT" dirty="0" smtClean="0"/>
              <a:t> </a:t>
            </a:r>
            <a:r>
              <a:rPr lang="pt-PT" dirty="0" err="1" smtClean="0"/>
              <a:t>exactly</a:t>
            </a:r>
            <a:r>
              <a:rPr lang="pt-PT" dirty="0" smtClean="0"/>
              <a:t> do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mean</a:t>
            </a:r>
            <a:r>
              <a:rPr lang="pt-PT" dirty="0" smtClean="0"/>
              <a:t> </a:t>
            </a:r>
            <a:r>
              <a:rPr lang="pt-PT" dirty="0" err="1" smtClean="0"/>
              <a:t>by</a:t>
            </a:r>
            <a:r>
              <a:rPr lang="pt-PT" dirty="0" smtClean="0"/>
              <a:t> …?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74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>
                <a:solidFill>
                  <a:srgbClr val="0070C0"/>
                </a:solidFill>
              </a:rPr>
              <a:t>Preventing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irrelevance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I’m</a:t>
            </a:r>
            <a:r>
              <a:rPr lang="pt-PT" dirty="0" smtClean="0"/>
              <a:t> </a:t>
            </a:r>
            <a:r>
              <a:rPr lang="pt-PT" dirty="0" err="1" smtClean="0"/>
              <a:t>afraid</a:t>
            </a:r>
            <a:r>
              <a:rPr lang="pt-PT" dirty="0" smtClean="0"/>
              <a:t> </a:t>
            </a:r>
            <a:r>
              <a:rPr lang="pt-PT" dirty="0" err="1" smtClean="0"/>
              <a:t>that’s</a:t>
            </a:r>
            <a:r>
              <a:rPr lang="pt-PT" dirty="0" smtClean="0"/>
              <a:t> </a:t>
            </a:r>
            <a:r>
              <a:rPr lang="pt-PT" dirty="0" err="1" smtClean="0"/>
              <a:t>outside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scope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this</a:t>
            </a:r>
            <a:r>
              <a:rPr lang="pt-PT" dirty="0" smtClean="0"/>
              <a:t> </a:t>
            </a:r>
            <a:r>
              <a:rPr lang="pt-PT" dirty="0" err="1" smtClean="0"/>
              <a:t>class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We’re</a:t>
            </a:r>
            <a:r>
              <a:rPr lang="pt-PT" dirty="0" smtClean="0"/>
              <a:t> </a:t>
            </a:r>
            <a:r>
              <a:rPr lang="pt-PT" dirty="0" err="1" smtClean="0"/>
              <a:t>beginning</a:t>
            </a:r>
            <a:r>
              <a:rPr lang="pt-PT" dirty="0" smtClean="0"/>
              <a:t> to </a:t>
            </a:r>
            <a:r>
              <a:rPr lang="pt-PT" dirty="0" err="1" smtClean="0"/>
              <a:t>lose</a:t>
            </a:r>
            <a:r>
              <a:rPr lang="pt-PT" dirty="0" smtClean="0"/>
              <a:t> </a:t>
            </a:r>
            <a:r>
              <a:rPr lang="pt-PT" dirty="0" err="1" smtClean="0"/>
              <a:t>sight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main</a:t>
            </a:r>
            <a:r>
              <a:rPr lang="pt-PT" dirty="0" smtClean="0"/>
              <a:t> </a:t>
            </a:r>
            <a:r>
              <a:rPr lang="pt-PT" dirty="0" err="1" smtClean="0"/>
              <a:t>point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Keep</a:t>
            </a:r>
            <a:r>
              <a:rPr lang="pt-PT" dirty="0" smtClean="0"/>
              <a:t> to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point</a:t>
            </a:r>
            <a:r>
              <a:rPr lang="pt-PT" dirty="0" smtClean="0"/>
              <a:t> </a:t>
            </a:r>
            <a:r>
              <a:rPr lang="pt-PT" dirty="0" err="1" smtClean="0"/>
              <a:t>please</a:t>
            </a:r>
            <a:r>
              <a:rPr lang="pt-PT" dirty="0" smtClean="0"/>
              <a:t>.</a:t>
            </a:r>
          </a:p>
          <a:p>
            <a:r>
              <a:rPr lang="pt-PT" dirty="0" smtClean="0"/>
              <a:t>I </a:t>
            </a:r>
            <a:r>
              <a:rPr lang="pt-PT" dirty="0" err="1" smtClean="0"/>
              <a:t>think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we’d</a:t>
            </a:r>
            <a:r>
              <a:rPr lang="pt-PT" dirty="0" smtClean="0"/>
              <a:t> </a:t>
            </a:r>
            <a:r>
              <a:rPr lang="pt-PT" dirty="0" err="1" smtClean="0"/>
              <a:t>better</a:t>
            </a:r>
            <a:r>
              <a:rPr lang="pt-PT" dirty="0" smtClean="0"/>
              <a:t> </a:t>
            </a:r>
            <a:r>
              <a:rPr lang="pt-PT" dirty="0" err="1" smtClean="0"/>
              <a:t>leave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subject</a:t>
            </a:r>
            <a:r>
              <a:rPr lang="pt-PT" dirty="0" smtClean="0"/>
              <a:t> for </a:t>
            </a:r>
            <a:r>
              <a:rPr lang="pt-PT" dirty="0" err="1" smtClean="0"/>
              <a:t>another</a:t>
            </a:r>
            <a:r>
              <a:rPr lang="pt-PT" dirty="0" smtClean="0"/>
              <a:t> </a:t>
            </a:r>
            <a:r>
              <a:rPr lang="pt-PT" dirty="0" err="1" smtClean="0"/>
              <a:t>class</a:t>
            </a:r>
            <a:r>
              <a:rPr lang="pt-PT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00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>
                <a:solidFill>
                  <a:srgbClr val="0070C0"/>
                </a:solidFill>
              </a:rPr>
              <a:t>Paraphrasing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/>
          </a:bodyPr>
          <a:lstStyle/>
          <a:p>
            <a:r>
              <a:rPr lang="pt-PT" dirty="0" err="1" smtClean="0"/>
              <a:t>So</a:t>
            </a:r>
            <a:r>
              <a:rPr lang="pt-PT" dirty="0" smtClean="0"/>
              <a:t> </a:t>
            </a:r>
            <a:r>
              <a:rPr lang="pt-PT" dirty="0" err="1" smtClean="0"/>
              <a:t>what</a:t>
            </a:r>
            <a:r>
              <a:rPr lang="pt-PT" dirty="0" smtClean="0"/>
              <a:t> </a:t>
            </a:r>
            <a:r>
              <a:rPr lang="pt-PT" dirty="0" err="1" smtClean="0"/>
              <a:t>you’re</a:t>
            </a:r>
            <a:r>
              <a:rPr lang="pt-PT" dirty="0" smtClean="0"/>
              <a:t> </a:t>
            </a:r>
            <a:r>
              <a:rPr lang="pt-PT" dirty="0" err="1" smtClean="0"/>
              <a:t>saying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…</a:t>
            </a:r>
          </a:p>
          <a:p>
            <a:r>
              <a:rPr lang="pt-PT" dirty="0" smtClean="0"/>
              <a:t>In </a:t>
            </a:r>
            <a:r>
              <a:rPr lang="pt-PT" dirty="0" err="1" smtClean="0"/>
              <a:t>other</a:t>
            </a:r>
            <a:r>
              <a:rPr lang="pt-PT" dirty="0" smtClean="0"/>
              <a:t> </a:t>
            </a:r>
            <a:r>
              <a:rPr lang="pt-PT" dirty="0" err="1" smtClean="0"/>
              <a:t>words</a:t>
            </a:r>
            <a:r>
              <a:rPr lang="pt-PT" dirty="0" smtClean="0"/>
              <a:t> …</a:t>
            </a:r>
          </a:p>
          <a:p>
            <a:r>
              <a:rPr lang="pt-PT" dirty="0" err="1" smtClean="0"/>
              <a:t>So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mean</a:t>
            </a:r>
            <a:r>
              <a:rPr lang="pt-PT" dirty="0" smtClean="0"/>
              <a:t> …</a:t>
            </a:r>
          </a:p>
          <a:p>
            <a:r>
              <a:rPr lang="pt-PT" dirty="0" err="1" smtClean="0"/>
              <a:t>So</a:t>
            </a:r>
            <a:r>
              <a:rPr lang="pt-PT" dirty="0" smtClean="0"/>
              <a:t> </a:t>
            </a:r>
            <a:r>
              <a:rPr lang="pt-PT" dirty="0" err="1" smtClean="0"/>
              <a:t>if</a:t>
            </a:r>
            <a:r>
              <a:rPr lang="pt-PT" dirty="0" smtClean="0"/>
              <a:t> I </a:t>
            </a:r>
            <a:r>
              <a:rPr lang="pt-PT" dirty="0" err="1" smtClean="0"/>
              <a:t>understand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correctly</a:t>
            </a:r>
            <a:r>
              <a:rPr lang="pt-PT" dirty="0" smtClean="0"/>
              <a:t>, …</a:t>
            </a:r>
          </a:p>
          <a:p>
            <a:pPr marL="0" indent="0" algn="ctr">
              <a:buNone/>
            </a:pPr>
            <a:r>
              <a:rPr lang="pt-PT" sz="4400" dirty="0" err="1" smtClean="0">
                <a:solidFill>
                  <a:srgbClr val="0070C0"/>
                </a:solidFill>
              </a:rPr>
              <a:t>Summarising</a:t>
            </a:r>
            <a:endParaRPr lang="pt-PT" sz="4400" dirty="0"/>
          </a:p>
          <a:p>
            <a:r>
              <a:rPr lang="pt-PT" dirty="0" smtClean="0"/>
              <a:t>To sum </a:t>
            </a:r>
            <a:r>
              <a:rPr lang="pt-PT" dirty="0" err="1" smtClean="0"/>
              <a:t>up</a:t>
            </a:r>
            <a:r>
              <a:rPr lang="pt-PT" dirty="0" smtClean="0"/>
              <a:t> </a:t>
            </a:r>
            <a:r>
              <a:rPr lang="pt-PT" dirty="0" err="1" smtClean="0"/>
              <a:t>then</a:t>
            </a:r>
            <a:r>
              <a:rPr lang="pt-PT" dirty="0" smtClean="0"/>
              <a:t>, …</a:t>
            </a:r>
          </a:p>
          <a:p>
            <a:r>
              <a:rPr lang="pt-PT" dirty="0" err="1" smtClean="0"/>
              <a:t>So</a:t>
            </a:r>
            <a:r>
              <a:rPr lang="pt-PT" dirty="0" smtClean="0"/>
              <a:t>, to </a:t>
            </a:r>
            <a:r>
              <a:rPr lang="pt-PT" dirty="0" err="1" smtClean="0"/>
              <a:t>summarise</a:t>
            </a:r>
            <a:r>
              <a:rPr lang="pt-PT" dirty="0" smtClean="0"/>
              <a:t> </a:t>
            </a:r>
            <a:r>
              <a:rPr lang="pt-PT" dirty="0" err="1" smtClean="0"/>
              <a:t>what</a:t>
            </a:r>
            <a:r>
              <a:rPr lang="pt-PT" dirty="0" smtClean="0"/>
              <a:t> </a:t>
            </a:r>
            <a:r>
              <a:rPr lang="pt-PT" dirty="0" err="1" smtClean="0"/>
              <a:t>has</a:t>
            </a:r>
            <a:r>
              <a:rPr lang="pt-PT" dirty="0" smtClean="0"/>
              <a:t> </a:t>
            </a:r>
            <a:r>
              <a:rPr lang="pt-PT" dirty="0" err="1" smtClean="0"/>
              <a:t>been</a:t>
            </a:r>
            <a:r>
              <a:rPr lang="pt-PT" dirty="0" smtClean="0"/>
              <a:t> </a:t>
            </a:r>
            <a:r>
              <a:rPr lang="pt-PT" dirty="0" err="1" smtClean="0"/>
              <a:t>said</a:t>
            </a:r>
            <a:r>
              <a:rPr lang="pt-PT" dirty="0" smtClean="0"/>
              <a:t> </a:t>
            </a:r>
            <a:r>
              <a:rPr lang="pt-PT" dirty="0" err="1" smtClean="0"/>
              <a:t>so</a:t>
            </a:r>
            <a:r>
              <a:rPr lang="pt-PT" dirty="0" smtClean="0"/>
              <a:t> </a:t>
            </a:r>
            <a:r>
              <a:rPr lang="pt-PT" dirty="0" err="1" smtClean="0"/>
              <a:t>far</a:t>
            </a:r>
            <a:r>
              <a:rPr lang="pt-PT" dirty="0" smtClean="0"/>
              <a:t>, …</a:t>
            </a:r>
          </a:p>
          <a:p>
            <a:r>
              <a:rPr lang="pt-PT" dirty="0" err="1" smtClean="0"/>
              <a:t>Just</a:t>
            </a:r>
            <a:r>
              <a:rPr lang="pt-PT" dirty="0" smtClean="0"/>
              <a:t> to </a:t>
            </a:r>
            <a:r>
              <a:rPr lang="pt-PT" dirty="0" err="1" smtClean="0"/>
              <a:t>recap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correct</a:t>
            </a:r>
            <a:r>
              <a:rPr lang="pt-PT" dirty="0" smtClean="0"/>
              <a:t> </a:t>
            </a:r>
            <a:r>
              <a:rPr lang="pt-PT" dirty="0" err="1" smtClean="0"/>
              <a:t>answers</a:t>
            </a:r>
            <a:r>
              <a:rPr lang="pt-PT" dirty="0" smtClean="0"/>
              <a:t> for </a:t>
            </a:r>
            <a:r>
              <a:rPr lang="pt-PT" dirty="0" err="1" smtClean="0"/>
              <a:t>number</a:t>
            </a:r>
            <a:r>
              <a:rPr lang="pt-PT" dirty="0" smtClean="0"/>
              <a:t> 3 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6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pt-PT" dirty="0" err="1" smtClean="0">
                <a:solidFill>
                  <a:srgbClr val="0070C0"/>
                </a:solidFill>
              </a:rPr>
              <a:t>Keeping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an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eye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on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the</a:t>
            </a:r>
            <a:r>
              <a:rPr lang="pt-PT" dirty="0" smtClean="0">
                <a:solidFill>
                  <a:srgbClr val="0070C0"/>
                </a:solidFill>
              </a:rPr>
              <a:t> time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pt-PT" dirty="0" err="1" smtClean="0"/>
              <a:t>We’re</a:t>
            </a:r>
            <a:r>
              <a:rPr lang="pt-PT" dirty="0" smtClean="0"/>
              <a:t> </a:t>
            </a:r>
            <a:r>
              <a:rPr lang="pt-PT" dirty="0" err="1" smtClean="0"/>
              <a:t>running</a:t>
            </a:r>
            <a:r>
              <a:rPr lang="pt-PT" dirty="0" smtClean="0"/>
              <a:t> short </a:t>
            </a:r>
            <a:r>
              <a:rPr lang="pt-PT" dirty="0" err="1" smtClean="0"/>
              <a:t>of</a:t>
            </a:r>
            <a:r>
              <a:rPr lang="pt-PT" dirty="0" smtClean="0"/>
              <a:t> time. </a:t>
            </a:r>
            <a:r>
              <a:rPr lang="pt-PT" dirty="0" err="1" smtClean="0"/>
              <a:t>Could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please</a:t>
            </a:r>
            <a:r>
              <a:rPr lang="pt-PT" dirty="0" smtClean="0"/>
              <a:t> </a:t>
            </a:r>
            <a:r>
              <a:rPr lang="pt-PT" dirty="0" err="1" smtClean="0"/>
              <a:t>be</a:t>
            </a:r>
            <a:r>
              <a:rPr lang="pt-PT" dirty="0" smtClean="0"/>
              <a:t> </a:t>
            </a:r>
            <a:r>
              <a:rPr lang="pt-PT" dirty="0" err="1" smtClean="0"/>
              <a:t>brief</a:t>
            </a:r>
            <a:r>
              <a:rPr lang="pt-PT" dirty="0" smtClean="0"/>
              <a:t>?</a:t>
            </a:r>
          </a:p>
          <a:p>
            <a:r>
              <a:rPr lang="pt-PT" dirty="0" err="1" smtClean="0"/>
              <a:t>There’s</a:t>
            </a:r>
            <a:r>
              <a:rPr lang="pt-PT" dirty="0" smtClean="0"/>
              <a:t> </a:t>
            </a:r>
            <a:r>
              <a:rPr lang="pt-PT" dirty="0" err="1" smtClean="0"/>
              <a:t>not</a:t>
            </a:r>
            <a:r>
              <a:rPr lang="pt-PT" dirty="0" smtClean="0"/>
              <a:t> </a:t>
            </a:r>
            <a:r>
              <a:rPr lang="pt-PT" dirty="0" err="1" smtClean="0"/>
              <a:t>much</a:t>
            </a:r>
            <a:r>
              <a:rPr lang="pt-PT" dirty="0" smtClean="0"/>
              <a:t> time </a:t>
            </a:r>
            <a:r>
              <a:rPr lang="pt-PT" dirty="0" err="1" smtClean="0"/>
              <a:t>left</a:t>
            </a:r>
            <a:r>
              <a:rPr lang="pt-PT" dirty="0" smtClean="0"/>
              <a:t>. </a:t>
            </a:r>
            <a:r>
              <a:rPr lang="pt-PT" dirty="0" err="1" smtClean="0"/>
              <a:t>Could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please</a:t>
            </a:r>
            <a:r>
              <a:rPr lang="pt-PT" dirty="0" smtClean="0"/>
              <a:t> </a:t>
            </a:r>
            <a:r>
              <a:rPr lang="pt-PT" dirty="0" err="1" smtClean="0"/>
              <a:t>be</a:t>
            </a:r>
            <a:r>
              <a:rPr lang="pt-PT" dirty="0" smtClean="0"/>
              <a:t> </a:t>
            </a:r>
            <a:r>
              <a:rPr lang="pt-PT" dirty="0" err="1" smtClean="0"/>
              <a:t>brief</a:t>
            </a:r>
            <a:r>
              <a:rPr lang="pt-PT" dirty="0" smtClean="0"/>
              <a:t>?</a:t>
            </a:r>
          </a:p>
          <a:p>
            <a:pPr marL="0" indent="0" algn="ctr">
              <a:buNone/>
            </a:pPr>
            <a:r>
              <a:rPr lang="pt-PT" sz="4800" dirty="0" err="1" smtClean="0">
                <a:solidFill>
                  <a:srgbClr val="0070C0"/>
                </a:solidFill>
              </a:rPr>
              <a:t>Moving</a:t>
            </a:r>
            <a:r>
              <a:rPr lang="pt-PT" sz="4800" dirty="0" smtClean="0">
                <a:solidFill>
                  <a:srgbClr val="0070C0"/>
                </a:solidFill>
              </a:rPr>
              <a:t> to </a:t>
            </a:r>
            <a:r>
              <a:rPr lang="pt-PT" sz="4800" dirty="0" err="1" smtClean="0">
                <a:solidFill>
                  <a:srgbClr val="0070C0"/>
                </a:solidFill>
              </a:rPr>
              <a:t>the</a:t>
            </a:r>
            <a:r>
              <a:rPr lang="pt-PT" sz="4800" dirty="0" smtClean="0">
                <a:solidFill>
                  <a:srgbClr val="0070C0"/>
                </a:solidFill>
              </a:rPr>
              <a:t> </a:t>
            </a:r>
            <a:r>
              <a:rPr lang="pt-PT" sz="4800" dirty="0" err="1" smtClean="0">
                <a:solidFill>
                  <a:srgbClr val="0070C0"/>
                </a:solidFill>
              </a:rPr>
              <a:t>next</a:t>
            </a:r>
            <a:r>
              <a:rPr lang="pt-PT" sz="4800" dirty="0" smtClean="0">
                <a:solidFill>
                  <a:srgbClr val="0070C0"/>
                </a:solidFill>
              </a:rPr>
              <a:t> </a:t>
            </a:r>
            <a:r>
              <a:rPr lang="pt-PT" sz="4800" dirty="0" err="1" smtClean="0">
                <a:solidFill>
                  <a:srgbClr val="0070C0"/>
                </a:solidFill>
              </a:rPr>
              <a:t>point</a:t>
            </a:r>
            <a:endParaRPr lang="pt-PT" sz="4800" dirty="0"/>
          </a:p>
          <a:p>
            <a:r>
              <a:rPr lang="pt-PT" dirty="0" err="1" smtClean="0"/>
              <a:t>Right</a:t>
            </a:r>
            <a:r>
              <a:rPr lang="pt-PT" dirty="0" smtClean="0"/>
              <a:t>. </a:t>
            </a:r>
            <a:r>
              <a:rPr lang="pt-PT" dirty="0" err="1" smtClean="0"/>
              <a:t>Let’s</a:t>
            </a:r>
            <a:r>
              <a:rPr lang="pt-PT" dirty="0" smtClean="0"/>
              <a:t> move </a:t>
            </a:r>
            <a:r>
              <a:rPr lang="pt-PT" dirty="0" err="1" smtClean="0"/>
              <a:t>on</a:t>
            </a:r>
            <a:r>
              <a:rPr lang="pt-PT" dirty="0" smtClean="0"/>
              <a:t> to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next</a:t>
            </a:r>
            <a:r>
              <a:rPr lang="pt-PT" dirty="0" smtClean="0"/>
              <a:t> </a:t>
            </a:r>
            <a:r>
              <a:rPr lang="pt-PT" dirty="0" err="1" smtClean="0"/>
              <a:t>point</a:t>
            </a:r>
            <a:r>
              <a:rPr lang="pt-PT" dirty="0" smtClean="0"/>
              <a:t>.</a:t>
            </a:r>
          </a:p>
          <a:p>
            <a:r>
              <a:rPr lang="pt-PT" dirty="0" smtClean="0"/>
              <a:t>Filipa, </a:t>
            </a:r>
            <a:r>
              <a:rPr lang="pt-PT" dirty="0" err="1" smtClean="0"/>
              <a:t>would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like</a:t>
            </a:r>
            <a:r>
              <a:rPr lang="pt-PT" dirty="0" smtClean="0"/>
              <a:t> to do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next</a:t>
            </a:r>
            <a:r>
              <a:rPr lang="pt-PT" dirty="0" smtClean="0"/>
              <a:t> </a:t>
            </a:r>
            <a:r>
              <a:rPr lang="pt-PT" dirty="0" err="1" smtClean="0"/>
              <a:t>one</a:t>
            </a:r>
            <a:r>
              <a:rPr lang="pt-PT" dirty="0" smtClean="0"/>
              <a:t>, </a:t>
            </a:r>
            <a:r>
              <a:rPr lang="pt-PT" dirty="0" err="1" smtClean="0"/>
              <a:t>please</a:t>
            </a:r>
            <a:r>
              <a:rPr lang="pt-PT" dirty="0" smtClean="0"/>
              <a:t>?</a:t>
            </a:r>
          </a:p>
          <a:p>
            <a:r>
              <a:rPr lang="pt-PT" dirty="0" err="1" smtClean="0"/>
              <a:t>Well</a:t>
            </a:r>
            <a:r>
              <a:rPr lang="pt-PT" dirty="0" smtClean="0"/>
              <a:t>, I </a:t>
            </a:r>
            <a:r>
              <a:rPr lang="pt-PT" dirty="0" err="1" smtClean="0"/>
              <a:t>think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covers</a:t>
            </a:r>
            <a:r>
              <a:rPr lang="pt-PT" dirty="0" smtClean="0"/>
              <a:t> </a:t>
            </a:r>
            <a:r>
              <a:rPr lang="pt-PT" dirty="0" err="1" smtClean="0"/>
              <a:t>everything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point</a:t>
            </a:r>
            <a:r>
              <a:rPr lang="pt-PT" dirty="0" smtClean="0"/>
              <a:t>. </a:t>
            </a:r>
            <a:r>
              <a:rPr lang="pt-PT" dirty="0" err="1" smtClean="0"/>
              <a:t>Let’s</a:t>
            </a:r>
            <a:r>
              <a:rPr lang="pt-PT" dirty="0" smtClean="0"/>
              <a:t> move </a:t>
            </a:r>
            <a:r>
              <a:rPr lang="pt-PT" dirty="0" err="1" smtClean="0"/>
              <a:t>on</a:t>
            </a:r>
            <a:r>
              <a:rPr lang="pt-PT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24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538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Leading a correction</vt:lpstr>
      <vt:lpstr>PowerPoint Presentation</vt:lpstr>
      <vt:lpstr>Move to the first point of the agenda</vt:lpstr>
      <vt:lpstr>Hand over to another person</vt:lpstr>
      <vt:lpstr>Stopping people talking</vt:lpstr>
      <vt:lpstr>Asking for repetition</vt:lpstr>
      <vt:lpstr>Preventing irrelevance</vt:lpstr>
      <vt:lpstr>Paraphrasing</vt:lpstr>
      <vt:lpstr>Keeping an eye on the time</vt:lpstr>
      <vt:lpstr>Controlling decision-making</vt:lpstr>
      <vt:lpstr>Closing the correction task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Leading a correction</dc:title>
  <dc:creator>ANN HENSHALL</dc:creator>
  <cp:lastModifiedBy>ANN HENSHALL</cp:lastModifiedBy>
  <cp:revision>9</cp:revision>
  <dcterms:created xsi:type="dcterms:W3CDTF">2013-09-23T13:20:45Z</dcterms:created>
  <dcterms:modified xsi:type="dcterms:W3CDTF">2013-09-23T14:48:00Z</dcterms:modified>
</cp:coreProperties>
</file>